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6858000" cx="9144000"/>
  <p:notesSz cx="6858000" cy="9144000"/>
  <p:embeddedFontLs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B34A75-0903-4FA8-A241-955EC027CC3A}">
  <a:tblStyle styleId="{5EB34A75-0903-4FA8-A241-955EC027CC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cdaaff5f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cdaaff5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60cdaaff5f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cdaaff5f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cdaaff5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0cdaaff5f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0cdaaff5f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0cdaaff5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0cdaaff5f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cdaaff5f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cdaaff5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0cdaaff5f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0cdaaff5f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0cdaaff5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0cdaaff5f_0_2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0cdaaff5f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0cdaaff5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60cdaaff5f_0_2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0cdaaff5f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0cdaaff5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0cdaaff5f_0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0cdaaff5f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0cdaaff5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60cdaaff5f_0_2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cdaaff5f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cdaaff5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60cdaaff5f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0cdaaff5f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0cdaaff5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60cdaaff5f_0_2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0cdaaff5f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0cdaaff5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60cdaaff5f_0_2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41adda846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41adda84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641adda846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cdaaff5f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0cdaaff5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60cdaaff5f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0cdaaff5f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0cdaaff5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0cdaaff5f_0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0cdaaff5f_0_2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g60cdaaff5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60cdaaff5f_0_2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0cdaaff5f_0_6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8" name="Google Shape;268;g60cdaaff5f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60cdaaff5f_0_6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1adda846_0_6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1adda846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41adda846_0_6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41adda846_0_6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41adda846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641adda846_0_6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1adda846_0_6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4" name="Google Shape;294;g641adda846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641adda846_0_6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41adda846_0_7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g641adda846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641adda846_0_7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41adda846_0_7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1" name="Google Shape;311;g641adda846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641adda846_0_7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1adda846_0_7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9" name="Google Shape;319;g641adda84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641adda846_0_7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0cdaaff5f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0cdaaff5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60cdaaff5f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1adda846_0_7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7" name="Google Shape;327;g641adda846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641adda846_0_7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41adda846_0_7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5" name="Google Shape;335;g641adda846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641adda846_0_7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41adda846_0_7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3" name="Google Shape;343;g641adda846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641adda846_0_7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41adda846_0_7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1" name="Google Shape;351;g641adda846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641adda846_0_7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41adda846_0_7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9" name="Google Shape;359;g641adda846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641adda846_0_7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41adda846_0_7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7" name="Google Shape;367;g641adda846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641adda846_0_7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1adda846_0_7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5" name="Google Shape;375;g641adda846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641adda846_0_7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41adda846_0_7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3" name="Google Shape;383;g641adda846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641adda846_0_7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41adda846_0_7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1" name="Google Shape;391;g641adda84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641adda846_0_7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41adda846_0_7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9" name="Google Shape;399;g641adda8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641adda846_0_7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0cdaaff5f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0cdaaff5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60cdaaff5f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41adda846_0_7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7" name="Google Shape;407;g641adda84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641adda846_0_7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41adda846_0_8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5" name="Google Shape;415;g641adda846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641adda846_0_8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41adda846_0_8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3" name="Google Shape;423;g641adda846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641adda846_0_8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1adda846_0_8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1" name="Google Shape;431;g641adda846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641adda846_0_8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41adda846_0_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9" name="Google Shape;439;g641adda846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641adda846_0_8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41adda846_0_8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7" name="Google Shape;447;g641adda846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641adda846_0_8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41adda846_0_8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5" name="Google Shape;455;g641adda846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641adda846_0_8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41adda846_0_8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3" name="Google Shape;463;g641adda846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641adda846_0_8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41adda846_0_8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1" name="Google Shape;471;g641adda846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641adda846_0_8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41adda846_0_8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9" name="Google Shape;479;g641adda846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641adda846_0_8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0cdaaff5f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0cdaaff5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60cdaaff5f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41adda846_0_8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7" name="Google Shape;487;g641adda846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641adda846_0_8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41adda846_0_8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5" name="Google Shape;495;g641adda846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641adda846_0_8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41adda846_0_8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3" name="Google Shape;503;g641adda846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641adda846_0_8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41adda846_0_8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1" name="Google Shape;511;g641adda846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641adda846_0_8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41adda846_0_8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9" name="Google Shape;519;g641adda84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641adda846_0_8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41adda846_0_8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7" name="Google Shape;527;g641adda846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641adda846_0_8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41adda846_0_9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5" name="Google Shape;535;g641adda84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641adda846_0_9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41adda846_0_9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3" name="Google Shape;543;g641adda846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641adda846_0_9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41adda846_0_9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1" name="Google Shape;551;g641adda846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641adda846_0_9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41adda846_0_9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9" name="Google Shape;559;g641adda8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641adda846_0_9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0cdaaff5f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0cdaaff5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60cdaaff5f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41adda846_0_9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7" name="Google Shape;567;g641adda84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641adda846_0_9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41adda846_0_9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g641adda84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641adda846_0_9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41adda846_0_9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3" name="Google Shape;583;g641adda8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641adda846_0_9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0cdaaff5f_0_5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0cdaaff5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60cdaaff5f_0_5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f09cf38d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8" name="Google Shape;598;g3f09cf38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f09cf38d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174e4c511_2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6" name="Google Shape;606;g5174e4c511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5174e4c511_2_2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41adda846_0_9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6" name="Google Shape;616;g641adda846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641adda846_0_9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7d148eb7a1_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4" name="Google Shape;624;g17d148eb7a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g17d148eb7a1_6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0cdaaff5f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0cdaaff5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60cdaaff5f_0_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41adda846_0_9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41adda846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641adda846_0_9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cdaaff5f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cdaaff5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0cdaaff5f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41adda846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41adda84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641adda846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41adda846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41adda84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641adda846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41adda846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41adda84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641adda846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41adda846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41adda84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641adda846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41adda846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41adda84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641adda846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41adda846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641adda84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641adda846_0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41adda846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41adda84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641adda846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41adda846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41adda84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641adda846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641adda846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641adda84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641adda846_0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41adda846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41adda84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641adda846_0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118ab0a0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118ab0a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6118ab0a0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41adda846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41adda84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641adda846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41adda846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41adda84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641adda846_0_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41adda846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41adda84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641adda846_0_1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41adda846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641adda84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641adda846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41adda846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41adda84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641adda846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41adda846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641adda84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641adda846_0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41adda846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41adda84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641adda846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41adda846_0_2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41adda84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641adda846_0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41adda846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641adda84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641adda846_0_2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1adda846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641adda84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641adda846_0_2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cdaaff5f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cdaaff5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60cdaaff5f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41adda846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41adda84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641adda846_0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41adda846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41adda84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641adda846_0_2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41adda846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41adda84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641adda846_0_2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641adda846_0_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641adda84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641adda846_0_2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533400"/>
            <a:ext cx="80010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905000" y="2895600"/>
            <a:ext cx="5334000" cy="10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type="ctrTitle"/>
          </p:nvPr>
        </p:nvSpPr>
        <p:spPr>
          <a:xfrm>
            <a:off x="685800" y="1066800"/>
            <a:ext cx="7772400" cy="144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2"/>
          <p:cNvSpPr txBox="1"/>
          <p:nvPr>
            <p:ph idx="2" type="subTitle"/>
          </p:nvPr>
        </p:nvSpPr>
        <p:spPr>
          <a:xfrm>
            <a:off x="1524000" y="4724400"/>
            <a:ext cx="60198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3" type="subTitle"/>
          </p:nvPr>
        </p:nvSpPr>
        <p:spPr>
          <a:xfrm>
            <a:off x="2133600" y="4038600"/>
            <a:ext cx="48768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457200" y="15240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o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57200" y="6553200"/>
            <a:ext cx="822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228600" y="1295400"/>
            <a:ext cx="8763000" cy="46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228600" y="1447800"/>
            <a:ext cx="40599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4648200" y="1447800"/>
            <a:ext cx="40599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304800"/>
            <a:ext cx="9144000" cy="99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0" y="0"/>
            <a:ext cx="45720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2000" cy="3048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Structures and Algorithm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2000" y="0"/>
            <a:ext cx="4572000" cy="304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5EF6"/>
                </a:solidFill>
              </a:rPr>
              <a:t>Single-Source Shortest Paths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0" y="6629400"/>
            <a:ext cx="3048000" cy="228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3048000" y="6629400"/>
            <a:ext cx="3048000" cy="22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096000" y="6629400"/>
            <a:ext cx="3048000" cy="228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6172200" y="6629400"/>
            <a:ext cx="2590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July 15, 2019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3048000" y="6629400"/>
            <a:ext cx="3048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0" y="6629400"/>
            <a:ext cx="3048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21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5946400"/>
            <a:ext cx="545300" cy="545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ce.uwaterloo.ca/~dwharder/aads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ce.uwaterloo.ca/~dwharder/aad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www.youtube.com/watch?v=obWXjtg0L64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>
            <a:off x="685800" y="1066800"/>
            <a:ext cx="7772400" cy="14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Single-Source Shortest Paths</a:t>
            </a:r>
            <a:endParaRPr/>
          </a:p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1905000" y="2895600"/>
            <a:ext cx="5334000" cy="10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Chaklam Silpasuwanchai</a:t>
            </a:r>
            <a:endParaRPr/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980000"/>
                </a:solidFill>
              </a:rPr>
              <a:t>‹#›</a:t>
            </a:fld>
            <a:endParaRPr>
              <a:solidFill>
                <a:srgbClr val="980000"/>
              </a:solidFill>
            </a:endParaRPr>
          </a:p>
        </p:txBody>
      </p:sp>
      <p:sp>
        <p:nvSpPr>
          <p:cNvPr id="84" name="Google Shape;84;p14"/>
          <p:cNvSpPr txBox="1"/>
          <p:nvPr>
            <p:ph idx="2" type="subTitle"/>
          </p:nvPr>
        </p:nvSpPr>
        <p:spPr>
          <a:xfrm>
            <a:off x="1524000" y="4724400"/>
            <a:ext cx="60198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>
            <p:ph idx="3" type="subTitle"/>
          </p:nvPr>
        </p:nvSpPr>
        <p:spPr>
          <a:xfrm>
            <a:off x="2133600" y="4038600"/>
            <a:ext cx="48768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Pseudocode</a:t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2" name="Google Shape;162;p23"/>
          <p:cNvGrpSpPr/>
          <p:nvPr/>
        </p:nvGrpSpPr>
        <p:grpSpPr>
          <a:xfrm>
            <a:off x="152400" y="1447800"/>
            <a:ext cx="8708150" cy="4885550"/>
            <a:chOff x="152400" y="1447800"/>
            <a:chExt cx="8708150" cy="4885550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447800"/>
              <a:ext cx="8708150" cy="4738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3"/>
            <p:cNvSpPr txBox="1"/>
            <p:nvPr/>
          </p:nvSpPr>
          <p:spPr>
            <a:xfrm>
              <a:off x="3494250" y="5901650"/>
              <a:ext cx="22941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3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r>
                <a:rPr lang="en-US" sz="3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𝜋   ← </a:t>
              </a:r>
              <a:r>
                <a:rPr i="1" lang="en-US" sz="3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endParaRPr i="1" sz="3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450197" cy="50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Readings</a:t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highlight>
                  <a:schemeClr val="lt1"/>
                </a:highlight>
              </a:rPr>
              <a:t>Chapter 24</a:t>
            </a:r>
            <a:r>
              <a:rPr lang="en-US" sz="2400">
                <a:highlight>
                  <a:schemeClr val="lt1"/>
                </a:highlight>
              </a:rPr>
              <a:t>, </a:t>
            </a:r>
            <a:r>
              <a:rPr b="1" lang="en-US" sz="2400">
                <a:highlight>
                  <a:schemeClr val="lt1"/>
                </a:highlight>
              </a:rPr>
              <a:t>Single-Source Shortest Paths,</a:t>
            </a:r>
            <a:r>
              <a:rPr lang="en-US" sz="2400">
                <a:highlight>
                  <a:schemeClr val="lt1"/>
                </a:highlight>
              </a:rPr>
              <a:t> Cormen et al. (2009).  </a:t>
            </a:r>
            <a:r>
              <a:rPr b="1" lang="en-US" sz="2400">
                <a:highlight>
                  <a:schemeClr val="lt1"/>
                </a:highlight>
              </a:rPr>
              <a:t>Introduction to Algorithms</a:t>
            </a:r>
            <a:r>
              <a:rPr lang="en-US" sz="2400">
                <a:highlight>
                  <a:schemeClr val="lt1"/>
                </a:highlight>
              </a:rPr>
              <a:t>, Third Edition (3rd ed.). The MIT Press.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Chapter 6, Weighted Graph Algorithms, </a:t>
            </a:r>
            <a:r>
              <a:rPr lang="en-US" sz="2400">
                <a:highlight>
                  <a:schemeClr val="lt1"/>
                </a:highlight>
              </a:rPr>
              <a:t>Skiena, S. S. (2008). </a:t>
            </a:r>
            <a:r>
              <a:rPr b="1" lang="en-US" sz="2400">
                <a:highlight>
                  <a:schemeClr val="lt1"/>
                </a:highlight>
              </a:rPr>
              <a:t>The Algorithm Design Manual</a:t>
            </a:r>
            <a:r>
              <a:rPr lang="en-US" sz="2400">
                <a:highlight>
                  <a:schemeClr val="lt1"/>
                </a:highlight>
              </a:rPr>
              <a:t>, Second Edition (2nd ed.). Springer Science &amp; Business Media.</a:t>
            </a:r>
            <a:endParaRPr sz="2400">
              <a:highlight>
                <a:schemeClr val="lt1"/>
              </a:highlight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Chapter 13, Graphs, </a:t>
            </a:r>
            <a:r>
              <a:rPr lang="en-US" sz="2400">
                <a:highlight>
                  <a:schemeClr val="lt1"/>
                </a:highlight>
              </a:rPr>
              <a:t>Robert Lafore. (2002.) </a:t>
            </a:r>
            <a:r>
              <a:rPr b="1" lang="en-US" sz="2400">
                <a:highlight>
                  <a:schemeClr val="lt1"/>
                </a:highlight>
              </a:rPr>
              <a:t>Data Structures and Algorithms in Java,</a:t>
            </a:r>
            <a:r>
              <a:rPr lang="en-US" sz="2400">
                <a:highlight>
                  <a:schemeClr val="lt1"/>
                </a:highlight>
              </a:rPr>
              <a:t> Second Edition (2nd ed.). Sams, Indianapolis, IN, USA.</a:t>
            </a:r>
            <a:endParaRPr sz="2400">
              <a:highlight>
                <a:schemeClr val="lt1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Douglas Wilhelm Harder, Waterloo University -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https://ece.uwaterloo.ca/~dwharder/aads/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366699" cy="51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8366699" cy="51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Complexity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550" y="1413275"/>
            <a:ext cx="6699449" cy="36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4900375" y="4791550"/>
            <a:ext cx="2043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3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.𝜋   ← </a:t>
            </a:r>
            <a:r>
              <a:rPr i="1" lang="en-US" sz="3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 i="1" sz="3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2950150" y="4068475"/>
            <a:ext cx="370200" cy="1205400"/>
          </a:xfrm>
          <a:prstGeom prst="leftBrace">
            <a:avLst>
              <a:gd fmla="val 8333" name="adj1"/>
              <a:gd fmla="val 4962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61650" y="3225700"/>
            <a:ext cx="2382900" cy="791700"/>
          </a:xfrm>
          <a:prstGeom prst="rect">
            <a:avLst/>
          </a:prstGeom>
          <a:solidFill>
            <a:srgbClr val="E8F0F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(|</a:t>
            </a:r>
            <a:r>
              <a:rPr b="1" i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|) * T</a:t>
            </a:r>
            <a:r>
              <a:rPr b="1" baseline="-25000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EXTRACT-MIN</a:t>
            </a:r>
            <a:endParaRPr b="1" baseline="-25000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2485825" y="3278650"/>
            <a:ext cx="370200" cy="990600"/>
          </a:xfrm>
          <a:prstGeom prst="leftBrace">
            <a:avLst>
              <a:gd fmla="val 8333" name="adj1"/>
              <a:gd fmla="val 4962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/>
        </p:nvSpPr>
        <p:spPr>
          <a:xfrm>
            <a:off x="473125" y="4395850"/>
            <a:ext cx="2382900" cy="791700"/>
          </a:xfrm>
          <a:prstGeom prst="rect">
            <a:avLst/>
          </a:prstGeom>
          <a:solidFill>
            <a:srgbClr val="E8F0F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(|</a:t>
            </a:r>
            <a:r>
              <a:rPr b="1" i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|) * T</a:t>
            </a:r>
            <a:r>
              <a:rPr b="1" baseline="-25000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</a:t>
            </a:r>
            <a:endParaRPr b="1" baseline="-25000"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Complexity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2419650" y="1486525"/>
            <a:ext cx="4304700" cy="791700"/>
          </a:xfrm>
          <a:prstGeom prst="rect">
            <a:avLst/>
          </a:prstGeom>
          <a:solidFill>
            <a:srgbClr val="E8F0F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Θ(|</a:t>
            </a:r>
            <a:r>
              <a:rPr b="1" i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|) * T</a:t>
            </a:r>
            <a:r>
              <a:rPr b="1" baseline="-25000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EXTRACT-MIN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 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Θ(|</a:t>
            </a:r>
            <a:r>
              <a:rPr b="1" i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|) * T</a:t>
            </a:r>
            <a:r>
              <a:rPr b="1" baseline="-25000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</a:t>
            </a:r>
            <a:endParaRPr b="1" baseline="-25000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74" name="Google Shape;274;p36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{5EB34A75-0903-4FA8-A241-955EC027CC3A}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="1" baseline="-25000" lang="en-US" sz="2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EXTRACT-MIN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r>
                        <a:rPr b="1" baseline="-25000" lang="en-US" sz="2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RELAX</a:t>
                      </a:r>
                      <a:endParaRPr b="1" baseline="-25000" sz="24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1" sz="24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Array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O(V)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O(1)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O(V</a:t>
                      </a:r>
                      <a:r>
                        <a:rPr baseline="30000"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 Heap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O(log V)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O(log V)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O(E log V) </a:t>
                      </a:r>
                      <a:r>
                        <a:rPr lang="en-U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since it is reasonable that E &gt; V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Fibonacci Heap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O(log V)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O(1)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O(V log V + E)</a:t>
                      </a:r>
                      <a:endParaRPr sz="24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Appendix: Tabular Version</a:t>
            </a:r>
            <a:endParaRPr/>
          </a:p>
        </p:txBody>
      </p:sp>
      <p:sp>
        <p:nvSpPr>
          <p:cNvPr id="281" name="Google Shape;281;p37"/>
          <p:cNvSpPr txBox="1"/>
          <p:nvPr>
            <p:ph idx="4294967295" type="body"/>
          </p:nvPr>
        </p:nvSpPr>
        <p:spPr>
          <a:xfrm>
            <a:off x="228600" y="1295400"/>
            <a:ext cx="8763000" cy="46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Dijkstra Algorithm</a:t>
            </a:r>
            <a:endParaRPr/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311700" y="4180125"/>
            <a:ext cx="825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Credit: Douglas Wilhelm Harder, Waterloo University - </a:t>
            </a:r>
            <a:r>
              <a:rPr lang="en-US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https://ece.uwaterloo.ca/~dwharder/aads/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Tabular version</a:t>
            </a:r>
            <a:endParaRPr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190500" y="1419150"/>
            <a:ext cx="8763000" cy="46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500"/>
              <a:buFont typeface="Arial"/>
              <a:buAutoNum type="arabicPeriod"/>
            </a:pPr>
            <a:r>
              <a:rPr lang="en-US" sz="2500"/>
              <a:t>Start at the node you want to mark as starting point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Mark that node as “visited”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From this node, choose one direct neighbor with shortest path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Mark that neighbor as “visited”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From this neighbor, update whether there is a way to go to other node from starting point with a cheaper cost, if yes, update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Then, from all the neighbors of all visited nodes, choose the neighbor with shortest paths, then repeat 4-5</a:t>
            </a:r>
            <a:endParaRPr sz="2500"/>
          </a:p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0" l="0" r="0" t="8650"/>
          <a:stretch/>
        </p:blipFill>
        <p:spPr>
          <a:xfrm>
            <a:off x="311700" y="2055750"/>
            <a:ext cx="7437601" cy="38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/>
        </p:nvSpPr>
        <p:spPr>
          <a:xfrm>
            <a:off x="2398600" y="372150"/>
            <a:ext cx="62730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 the shortest path from K to other region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3" name="Google Shape;323;p4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 algn="l">
              <a:spcBef>
                <a:spcPts val="600"/>
              </a:spcBef>
              <a:spcAft>
                <a:spcPts val="0"/>
              </a:spcAft>
              <a:buSzPts val="3800"/>
              <a:buChar char="●"/>
            </a:pPr>
            <a:r>
              <a:rPr lang="en-US" sz="3800"/>
              <a:t>Shortest Paths</a:t>
            </a:r>
            <a:endParaRPr sz="3800"/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-US" sz="3800"/>
              <a:t>Dijkstra’s algorithm</a:t>
            </a:r>
            <a:endParaRPr sz="3800"/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-US" sz="3800"/>
              <a:t>Bellman Ford’s algorithm</a:t>
            </a:r>
            <a:endParaRPr sz="3800"/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4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5" name="Google Shape;355;p4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5" y="147821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0" y="1524792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1" name="Google Shape;371;p4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0" y="1493742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7" name="Google Shape;387;p5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5" name="Google Shape;395;p5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75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3" name="Google Shape;403;p5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Shortest Paths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Consider a digraph G = (V, E) with edge-weight function w : E → ℝ. The weight of path p = v</a:t>
            </a:r>
            <a:r>
              <a:rPr baseline="-25000" lang="en-US"/>
              <a:t>0</a:t>
            </a:r>
            <a:r>
              <a:rPr lang="en-US"/>
              <a:t> → v</a:t>
            </a:r>
            <a:r>
              <a:rPr baseline="-25000" lang="en-US"/>
              <a:t>1</a:t>
            </a:r>
            <a:r>
              <a:rPr lang="en-US"/>
              <a:t> → ... → v</a:t>
            </a:r>
            <a:r>
              <a:rPr baseline="-25000" lang="en-US"/>
              <a:t>k</a:t>
            </a:r>
            <a:r>
              <a:rPr lang="en-US"/>
              <a:t> is defined to be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We define the shortest path weight 𝛿(u,v) from u to v</a:t>
            </a:r>
            <a:endParaRPr/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2752725"/>
            <a:ext cx="3829050" cy="135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" y="5010150"/>
            <a:ext cx="7562850" cy="1085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1" name="Google Shape;411;p5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7" cy="500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9" name="Google Shape;419;p5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7" name="Google Shape;427;p5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5" name="Google Shape;435;p5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6" name="Google Shape;4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3" name="Google Shape;443;p5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1" name="Google Shape;451;p5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6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8" name="Google Shape;4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5" name="Google Shape;475;p6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3" name="Google Shape;483;p6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Shortest Paths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Shortest path cannot contain a negative-weight nor positive-weight cycle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Thus only 0-weight cycles, i.e., they are simple paths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 any acyclic path in graph G = (V, E), there contains at most V vertices, it also contains at most V - 1 edges.  Thus shortest path is at most V - 1 edges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438" y="4145653"/>
            <a:ext cx="5951325" cy="20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1" name="Google Shape;491;p6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577173" cy="45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9" name="Google Shape;499;p6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7" name="Google Shape;507;p6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8" name="Google Shape;5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5" name="Google Shape;515;p6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7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3" name="Google Shape;523;p6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4" name="Google Shape;5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8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1" name="Google Shape;531;p6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2" name="Google Shape;5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9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9" name="Google Shape;539;p6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0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7" name="Google Shape;547;p7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8" name="Google Shape;5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5" name="Google Shape;555;p7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6" name="Google Shape;5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3" name="Google Shape;563;p7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4" name="Google Shape;5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Shortest Paths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Theorem: A subpath of a shortest path is a shortest path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Proof: Simply cut and paste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63" y="3266551"/>
            <a:ext cx="8022271" cy="1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1" name="Google Shape;571;p7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2" name="Google Shape;5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9" name="Google Shape;579;p7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0" name="Google Shape;5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7" name="Google Shape;587;p7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8" name="Google Shape;5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67658" cy="490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Bellman Ford</a:t>
            </a:r>
            <a:endParaRPr/>
          </a:p>
        </p:txBody>
      </p:sp>
      <p:sp>
        <p:nvSpPr>
          <p:cNvPr id="595" name="Google Shape;595;p7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rgbClr val="005EF6"/>
                </a:solidFill>
              </a:rPr>
              <a:t>Bellman Ford</a:t>
            </a:r>
            <a:r>
              <a:rPr lang="en-US">
                <a:solidFill>
                  <a:srgbClr val="005EF6"/>
                </a:solidFill>
              </a:rPr>
              <a:t> algorithm</a:t>
            </a:r>
            <a:endParaRPr>
              <a:solidFill>
                <a:srgbClr val="005EF6"/>
              </a:solidFill>
            </a:endParaRPr>
          </a:p>
        </p:txBody>
      </p:sp>
      <p:sp>
        <p:nvSpPr>
          <p:cNvPr id="602" name="Google Shape;602;p77"/>
          <p:cNvSpPr txBox="1"/>
          <p:nvPr>
            <p:ph idx="1" type="body"/>
          </p:nvPr>
        </p:nvSpPr>
        <p:spPr>
          <a:xfrm>
            <a:off x="228600" y="1295400"/>
            <a:ext cx="87630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 Bellman Ford algorithm is another approach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Can work with negative weights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Idea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The algorithm checks whether there is a negative cycles, if yes, it will return false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The algorithm relax edges, progressively, decreasing an estimate v.d, until all V is done</a:t>
            </a:r>
            <a:endParaRPr sz="24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The difference from </a:t>
            </a:r>
            <a:r>
              <a:rPr lang="en-US" sz="2400">
                <a:solidFill>
                  <a:schemeClr val="dk1"/>
                </a:solidFill>
              </a:rPr>
              <a:t>Dijkstra</a:t>
            </a:r>
            <a:r>
              <a:rPr lang="en-US" sz="2400">
                <a:solidFill>
                  <a:schemeClr val="dk1"/>
                </a:solidFill>
              </a:rPr>
              <a:t> is that Bellman Ford has a relaxation (recheck) mechanisms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By recheck everything, it makes sure that negative weights are put into consideration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03" name="Google Shape;603;p7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rgbClr val="005EF6"/>
                </a:solidFill>
              </a:rPr>
              <a:t>Bellman Ford algorithm</a:t>
            </a:r>
            <a:endParaRPr>
              <a:solidFill>
                <a:srgbClr val="005EF6"/>
              </a:solidFill>
            </a:endParaRPr>
          </a:p>
        </p:txBody>
      </p:sp>
      <p:sp>
        <p:nvSpPr>
          <p:cNvPr id="610" name="Google Shape;610;p78"/>
          <p:cNvSpPr txBox="1"/>
          <p:nvPr>
            <p:ph idx="1" type="body"/>
          </p:nvPr>
        </p:nvSpPr>
        <p:spPr>
          <a:xfrm>
            <a:off x="4950125" y="1295400"/>
            <a:ext cx="4041600" cy="4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/>
              <a:t>Line 1: </a:t>
            </a:r>
            <a:r>
              <a:rPr lang="en-US" sz="2200">
                <a:solidFill>
                  <a:schemeClr val="dk1"/>
                </a:solidFill>
              </a:rPr>
              <a:t>Define the source</a:t>
            </a:r>
            <a:r>
              <a:rPr lang="en-US" sz="2200"/>
              <a:t>, and </a:t>
            </a:r>
            <a:r>
              <a:rPr lang="en-US" sz="2200">
                <a:solidFill>
                  <a:schemeClr val="dk1"/>
                </a:solidFill>
              </a:rPr>
              <a:t>Initialize all distance from source to infinity (tak</a:t>
            </a:r>
            <a:r>
              <a:rPr lang="en-US" sz="2200"/>
              <a:t>es Θ(V) time</a:t>
            </a:r>
            <a:br>
              <a:rPr lang="en-US" sz="2200">
                <a:solidFill>
                  <a:schemeClr val="dk1"/>
                </a:solidFill>
              </a:rPr>
            </a:br>
            <a:endParaRPr baseline="-25000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/>
              <a:t>Line 2-4: </a:t>
            </a:r>
            <a:r>
              <a:rPr lang="en-US" sz="2200">
                <a:solidFill>
                  <a:schemeClr val="dk1"/>
                </a:solidFill>
              </a:rPr>
              <a:t>Visit each vertex, for each vertex, scan possible route to neighbors, and update the distance to neighbors if the total distance (from source) is smaller (takes </a:t>
            </a:r>
            <a:r>
              <a:rPr lang="en-US" sz="2200"/>
              <a:t>Θ(E) time)</a:t>
            </a:r>
            <a:br>
              <a:rPr lang="en-US" sz="22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/>
              <a:t>Line 5-7: Check for a negative weight cycle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11" name="Google Shape;611;p7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2" name="Google Shape;6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4520125" cy="307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78"/>
          <p:cNvSpPr txBox="1"/>
          <p:nvPr/>
        </p:nvSpPr>
        <p:spPr>
          <a:xfrm>
            <a:off x="75050" y="4612675"/>
            <a:ext cx="47988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This algorithm takes 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Θ(VE) time since for every V, we perform a relaxation of edges 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>
                <a:solidFill>
                  <a:srgbClr val="005EF6"/>
                </a:solidFill>
              </a:rPr>
              <a:t>Bellman Ford algorithm</a:t>
            </a:r>
            <a:endParaRPr>
              <a:solidFill>
                <a:srgbClr val="005EF6"/>
              </a:solidFill>
            </a:endParaRPr>
          </a:p>
        </p:txBody>
      </p:sp>
      <p:sp>
        <p:nvSpPr>
          <p:cNvPr id="620" name="Google Shape;620;p7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1" name="Google Shape;6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00" y="1295400"/>
            <a:ext cx="6639008" cy="5257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8" name="Google Shape;628;p80"/>
          <p:cNvPicPr preferRelativeResize="0"/>
          <p:nvPr/>
        </p:nvPicPr>
        <p:blipFill rotWithShape="1">
          <a:blip r:embed="rId3">
            <a:alphaModFix/>
          </a:blip>
          <a:srcRect b="70667" l="0" r="66412" t="0"/>
          <a:stretch/>
        </p:blipFill>
        <p:spPr>
          <a:xfrm>
            <a:off x="0" y="0"/>
            <a:ext cx="4215099" cy="291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Appendix: Tabular Version</a:t>
            </a:r>
            <a:endParaRPr/>
          </a:p>
        </p:txBody>
      </p:sp>
      <p:sp>
        <p:nvSpPr>
          <p:cNvPr id="635" name="Google Shape;635;p81"/>
          <p:cNvSpPr txBox="1"/>
          <p:nvPr>
            <p:ph idx="4294967295" type="body"/>
          </p:nvPr>
        </p:nvSpPr>
        <p:spPr>
          <a:xfrm>
            <a:off x="228600" y="1295400"/>
            <a:ext cx="8763000" cy="46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Bellman Ford Algorithm</a:t>
            </a:r>
            <a:endParaRPr/>
          </a:p>
        </p:txBody>
      </p:sp>
      <p:sp>
        <p:nvSpPr>
          <p:cNvPr id="636" name="Google Shape;636;p8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p81"/>
          <p:cNvSpPr txBox="1"/>
          <p:nvPr/>
        </p:nvSpPr>
        <p:spPr>
          <a:xfrm>
            <a:off x="311700" y="4180125"/>
            <a:ext cx="825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Credit: </a:t>
            </a:r>
            <a:r>
              <a:rPr lang="en-US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https://www.youtube.com/watch?v=obWXjtg0L64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2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Tabular version</a:t>
            </a:r>
            <a:endParaRPr/>
          </a:p>
        </p:txBody>
      </p:sp>
      <p:sp>
        <p:nvSpPr>
          <p:cNvPr id="644" name="Google Shape;644;p82"/>
          <p:cNvSpPr txBox="1"/>
          <p:nvPr>
            <p:ph idx="1" type="body"/>
          </p:nvPr>
        </p:nvSpPr>
        <p:spPr>
          <a:xfrm>
            <a:off x="190500" y="1419150"/>
            <a:ext cx="8763000" cy="46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Define the source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Initialize all distance from source to infinity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Visit each vertex, for each vertex, scan possible route to neighbors, and update the distance to neighbors if the total distance (from source) is smaller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Repeat 3, until no distance are being updated</a:t>
            </a:r>
            <a:endParaRPr sz="2500"/>
          </a:p>
        </p:txBody>
      </p:sp>
      <p:sp>
        <p:nvSpPr>
          <p:cNvPr id="645" name="Google Shape;645;p8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Shortest Paths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/>
              <a:t>Theorem - Triangle Equality</a:t>
            </a:r>
            <a:endParaRPr b="1"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/>
              <a:t>For all u, v, x ∈ V, we have δ(u, v) ≤ δ(u, x) + δ(x, v)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75" y="2937175"/>
            <a:ext cx="6850041" cy="31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52" name="Google Shape;652;p8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324200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3"/>
          <p:cNvSpPr txBox="1"/>
          <p:nvPr/>
        </p:nvSpPr>
        <p:spPr>
          <a:xfrm>
            <a:off x="3607100" y="58381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</a:t>
            </a:r>
            <a:r>
              <a:rPr lang="en-US"/>
              <a:t>: Michael Sambol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61" name="Google Shape;661;p8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2" name="Google Shape;6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183123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4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70" name="Google Shape;670;p8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299762" cy="4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5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6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79" name="Google Shape;679;p8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0" name="Google Shape;6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50" y="1509267"/>
            <a:ext cx="8127906" cy="455595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6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7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88" name="Google Shape;688;p8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9" name="Google Shape;68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63" y="1509267"/>
            <a:ext cx="8334063" cy="4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7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8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97" name="Google Shape;697;p8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8" name="Google Shape;6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324340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8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9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06" name="Google Shape;706;p8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7" name="Google Shape;7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270812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9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0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15" name="Google Shape;715;p9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6" name="Google Shape;71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151198" cy="4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90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1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24" name="Google Shape;724;p9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5" name="Google Shape;7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230760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91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2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33" name="Google Shape;733;p9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4" name="Google Shape;7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511127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2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Dijkstra’s algorithm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7850"/>
            <a:ext cx="8839202" cy="364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42" name="Google Shape;742;p9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3" name="Google Shape;74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450892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93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51" name="Google Shape;751;p9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2" name="Google Shape;7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867"/>
            <a:ext cx="8258924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94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60" name="Google Shape;760;p9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1" name="Google Shape;76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357481" cy="455595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5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6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69" name="Google Shape;769;p9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0" name="Google Shape;7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6967"/>
            <a:ext cx="8050524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6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7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78" name="Google Shape;778;p97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9" name="Google Shape;77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00" y="1509267"/>
            <a:ext cx="8291839" cy="4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7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8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87" name="Google Shape;787;p98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8" name="Google Shape;7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4392"/>
            <a:ext cx="8143644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8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9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796" name="Google Shape;796;p99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7" name="Google Shape;7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079626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9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0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05" name="Google Shape;805;p100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6" name="Google Shape;80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079626" cy="45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0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14" name="Google Shape;814;p101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5" name="Google Shape;81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273694" cy="4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1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2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23" name="Google Shape;823;p10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4" name="Google Shape;82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9267"/>
            <a:ext cx="8241217" cy="4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2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Dijkstra’s algorithm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28600" y="1447800"/>
            <a:ext cx="8763000" cy="4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400"/>
              <a:t>Problem</a:t>
            </a:r>
            <a:r>
              <a:rPr lang="en-US" sz="2400"/>
              <a:t>. From a given source vertex s ∈ V, find the shortest-path weights δ(s, v) for all v ∈ V. If all edge weights w(u, v) are nonnegative, all shortest-path weights must exist.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400"/>
              <a:t>Definition</a:t>
            </a:r>
            <a:r>
              <a:rPr lang="en-US" sz="2400"/>
              <a:t>: 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 →  set of vertices whose shortest paths are determined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 - {s} → remaining vertices whose shortest paths are yet to determine (maintained by a min priority queue Q)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-US" sz="2400"/>
              <a:t>d{s}</a:t>
            </a:r>
            <a:r>
              <a:rPr lang="en-US" sz="2400"/>
              <a:t> → distance from s to s = 0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-US" sz="2400"/>
              <a:t>d{v}</a:t>
            </a:r>
            <a:r>
              <a:rPr lang="en-US" sz="2400"/>
              <a:t> → distance from s to v where </a:t>
            </a:r>
            <a:r>
              <a:rPr lang="en-US" sz="2400"/>
              <a:t>v ∈ {V - s }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v.𝜋 → previous   (this will help us trace back)</a:t>
            </a:r>
            <a:endParaRPr sz="2400"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3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32" name="Google Shape;832;p103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3" name="Google Shape;83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00" y="1509267"/>
            <a:ext cx="8022447" cy="4555957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03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4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41" name="Google Shape;841;p104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2" name="Google Shape;8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0" y="1459867"/>
            <a:ext cx="8167660" cy="47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04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5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50" name="Google Shape;850;p105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1" name="Google Shape;85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0" y="1459867"/>
            <a:ext cx="8167660" cy="47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5"/>
          <p:cNvSpPr txBox="1"/>
          <p:nvPr/>
        </p:nvSpPr>
        <p:spPr>
          <a:xfrm>
            <a:off x="3319075" y="6217625"/>
            <a:ext cx="2263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Michael Sambol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6"/>
          <p:cNvSpPr txBox="1"/>
          <p:nvPr>
            <p:ph idx="4294967295" type="title"/>
          </p:nvPr>
        </p:nvSpPr>
        <p:spPr>
          <a:xfrm>
            <a:off x="152400" y="304800"/>
            <a:ext cx="88392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59" name="Google Shape;859;p106"/>
          <p:cNvSpPr txBox="1"/>
          <p:nvPr>
            <p:ph idx="12" type="sldNum"/>
          </p:nvPr>
        </p:nvSpPr>
        <p:spPr>
          <a:xfrm>
            <a:off x="8671500" y="6638100"/>
            <a:ext cx="472500" cy="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0" name="Google Shape;86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867"/>
            <a:ext cx="8097306" cy="455595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06"/>
          <p:cNvSpPr txBox="1"/>
          <p:nvPr/>
        </p:nvSpPr>
        <p:spPr>
          <a:xfrm>
            <a:off x="1972800" y="6051725"/>
            <a:ext cx="5198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more change after the iteration means that the matrix is final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